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8" r:id="rId2"/>
    <p:sldId id="269" r:id="rId3"/>
    <p:sldId id="271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2" r:id="rId17"/>
    <p:sldId id="278" r:id="rId18"/>
    <p:sldId id="279" r:id="rId19"/>
    <p:sldId id="283" r:id="rId20"/>
    <p:sldId id="282" r:id="rId21"/>
    <p:sldId id="285" r:id="rId22"/>
    <p:sldId id="284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3300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ACBF097-1A5B-4912-918B-F8D7CBA20B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BF097-1A5B-4912-918B-F8D7CBA20B6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EC68F-1EEB-464A-B74D-17B2A3F3E3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D35F3-21F5-4B72-B379-F8D98EB7C4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AAE12-ED3E-4F36-8DC9-403935776C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1B610-8EDE-40E7-BE14-BE83A1BA52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9177D-812D-4656-8E61-AA181B1CB8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8A765-44DC-403F-8934-FFEFF0228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1714D-1D14-4BD0-812E-04D4EB9E00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F1FF2-8F9A-434B-B81E-0583DA811F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FA5C6-6AA6-4EA6-AE28-9D2DE331FA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6B257-4FA5-4E62-92F7-6F34EB8CF4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5B784-E3E2-4CBC-B53C-2AC62340AF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6752AC-113B-417D-AFD0-CD2AB212D95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hyperlink" Target="http://www.pbase.com/digitales/spanje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9.jpeg"/><Relationship Id="rId12" Type="http://schemas.openxmlformats.org/officeDocument/2006/relationships/image" Target="../media/image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5.jpeg"/><Relationship Id="rId5" Type="http://schemas.openxmlformats.org/officeDocument/2006/relationships/image" Target="../media/image11.jpeg"/><Relationship Id="rId15" Type="http://schemas.openxmlformats.org/officeDocument/2006/relationships/image" Target="../media/image16.jpeg"/><Relationship Id="rId10" Type="http://schemas.openxmlformats.org/officeDocument/2006/relationships/image" Target="../media/image6.png"/><Relationship Id="rId4" Type="http://schemas.openxmlformats.org/officeDocument/2006/relationships/image" Target="../media/image12.jpeg"/><Relationship Id="rId9" Type="http://schemas.openxmlformats.org/officeDocument/2006/relationships/image" Target="../media/image7.jpeg"/><Relationship Id="rId1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21.jpeg"/><Relationship Id="rId5" Type="http://schemas.openxmlformats.org/officeDocument/2006/relationships/image" Target="../media/image18.jpeg"/><Relationship Id="rId10" Type="http://schemas.openxmlformats.org/officeDocument/2006/relationships/image" Target="../media/image7.jpeg"/><Relationship Id="rId4" Type="http://schemas.openxmlformats.org/officeDocument/2006/relationships/hyperlink" Target="http://www.pbase.com/digitales/spanje" TargetMode="External"/><Relationship Id="rId9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hyperlink" Target="http://www.pbase.com/digitales/spanje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9.jpeg"/><Relationship Id="rId12" Type="http://schemas.openxmlformats.org/officeDocument/2006/relationships/image" Target="../media/image4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5.jpeg"/><Relationship Id="rId5" Type="http://schemas.openxmlformats.org/officeDocument/2006/relationships/image" Target="../media/image11.jpeg"/><Relationship Id="rId15" Type="http://schemas.openxmlformats.org/officeDocument/2006/relationships/image" Target="../media/image16.jpeg"/><Relationship Id="rId10" Type="http://schemas.openxmlformats.org/officeDocument/2006/relationships/image" Target="../media/image6.png"/><Relationship Id="rId4" Type="http://schemas.openxmlformats.org/officeDocument/2006/relationships/image" Target="../media/image12.jpeg"/><Relationship Id="rId9" Type="http://schemas.openxmlformats.org/officeDocument/2006/relationships/image" Target="../media/image7.jpe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ase.com/digitales/spanj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39750" y="260350"/>
            <a:ext cx="7889902" cy="646331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cs typeface="Arial" pitchFamily="34" charset="0"/>
              </a:rPr>
              <a:t>¿</a:t>
            </a:r>
            <a:r>
              <a:rPr lang="en-US" sz="3600" dirty="0" err="1">
                <a:cs typeface="Arial" pitchFamily="34" charset="0"/>
              </a:rPr>
              <a:t>Qué</a:t>
            </a:r>
            <a:r>
              <a:rPr lang="en-US" sz="3600" dirty="0">
                <a:cs typeface="Arial" pitchFamily="34" charset="0"/>
              </a:rPr>
              <a:t> </a:t>
            </a:r>
            <a:r>
              <a:rPr lang="en-US" sz="3600" dirty="0" err="1" smtClean="0">
                <a:cs typeface="Arial" pitchFamily="34" charset="0"/>
              </a:rPr>
              <a:t>significa</a:t>
            </a:r>
            <a:r>
              <a:rPr lang="en-US" sz="3600" dirty="0" smtClean="0">
                <a:cs typeface="Arial" pitchFamily="34" charset="0"/>
              </a:rPr>
              <a:t> – </a:t>
            </a:r>
            <a:r>
              <a:rPr lang="en-US" sz="3600" dirty="0" err="1" smtClean="0">
                <a:cs typeface="Arial" pitchFamily="34" charset="0"/>
              </a:rPr>
              <a:t>habla</a:t>
            </a:r>
            <a:r>
              <a:rPr lang="en-US" sz="3600" dirty="0" smtClean="0">
                <a:cs typeface="Arial" pitchFamily="34" charset="0"/>
              </a:rPr>
              <a:t> con </a:t>
            </a:r>
            <a:r>
              <a:rPr lang="en-US" sz="3600" dirty="0" err="1" smtClean="0">
                <a:cs typeface="Arial" pitchFamily="34" charset="0"/>
              </a:rPr>
              <a:t>tu</a:t>
            </a:r>
            <a:r>
              <a:rPr lang="en-US" sz="3600" dirty="0" smtClean="0">
                <a:cs typeface="Arial" pitchFamily="34" charset="0"/>
              </a:rPr>
              <a:t> </a:t>
            </a:r>
            <a:r>
              <a:rPr lang="en-US" sz="3600" dirty="0" err="1" smtClean="0">
                <a:cs typeface="Arial" pitchFamily="34" charset="0"/>
              </a:rPr>
              <a:t>pareja</a:t>
            </a:r>
            <a:r>
              <a:rPr lang="en-US" sz="3600" dirty="0" smtClean="0">
                <a:cs typeface="Arial" pitchFamily="34" charset="0"/>
              </a:rPr>
              <a:t>?</a:t>
            </a:r>
            <a:endParaRPr lang="en-US" sz="3600" dirty="0">
              <a:cs typeface="Arial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39750" y="1268413"/>
            <a:ext cx="8135938" cy="39703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smtClean="0"/>
              <a:t>Fui a la playa con mis amigos, fue muy divertido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smtClean="0">
                <a:cs typeface="Arial" pitchFamily="34" charset="0"/>
              </a:rPr>
              <a:t>Este fin de semana voy a ir al cine con mi novia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smtClean="0">
                <a:cs typeface="Arial" pitchFamily="34" charset="0"/>
              </a:rPr>
              <a:t>me encanta practicar la equitación tres veces por semana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smtClean="0">
                <a:cs typeface="Arial" pitchFamily="34" charset="0"/>
              </a:rPr>
              <a:t>Prefiero ir a un restaurante que hacer mis deberes, es menos aburrido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s-ES" sz="2400" dirty="0" smtClean="0">
                <a:cs typeface="Arial" pitchFamily="34" charset="0"/>
              </a:rPr>
              <a:t>Ayer jugué al fútbol y leí un libro bueno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es-ES" sz="24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908175" y="4868863"/>
            <a:ext cx="59039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el pan</a:t>
            </a:r>
            <a:endParaRPr lang="en-US" sz="9000"/>
          </a:p>
        </p:txBody>
      </p:sp>
      <p:pic>
        <p:nvPicPr>
          <p:cNvPr id="8196" name="Picture 4" descr="1552954013_24bb99b38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1109663"/>
            <a:ext cx="5040312" cy="307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908175" y="4868863"/>
            <a:ext cx="59039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el arroz</a:t>
            </a:r>
            <a:endParaRPr lang="en-US" sz="9000"/>
          </a:p>
        </p:txBody>
      </p:sp>
      <p:pic>
        <p:nvPicPr>
          <p:cNvPr id="9220" name="Picture 4" descr="arro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981075"/>
            <a:ext cx="4281487" cy="369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908175" y="4868863"/>
            <a:ext cx="640873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la ensalada</a:t>
            </a:r>
            <a:endParaRPr lang="en-US" sz="9000"/>
          </a:p>
        </p:txBody>
      </p:sp>
      <p:pic>
        <p:nvPicPr>
          <p:cNvPr id="10244" name="Picture 4" descr="ensalada%20verde%5B3%5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620713"/>
            <a:ext cx="6096000" cy="369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84213" y="4868863"/>
            <a:ext cx="820896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las salchichas</a:t>
            </a:r>
            <a:endParaRPr lang="en-US" sz="9000"/>
          </a:p>
        </p:txBody>
      </p:sp>
      <p:pic>
        <p:nvPicPr>
          <p:cNvPr id="11268" name="Picture 4" descr="salchichas al vi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652463"/>
            <a:ext cx="4884738" cy="392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908175" y="4868863"/>
            <a:ext cx="59039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el pollo</a:t>
            </a:r>
            <a:endParaRPr lang="en-US" sz="9000"/>
          </a:p>
        </p:txBody>
      </p:sp>
      <p:pic>
        <p:nvPicPr>
          <p:cNvPr id="12292" name="Picture 4" descr="pollo_asad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268413"/>
            <a:ext cx="5210175" cy="3636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00113" y="4868863"/>
            <a:ext cx="770413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Los huevos</a:t>
            </a:r>
            <a:endParaRPr lang="en-US" sz="9000"/>
          </a:p>
        </p:txBody>
      </p:sp>
      <p:pic>
        <p:nvPicPr>
          <p:cNvPr id="13316" name="Picture 4" descr="huev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125538"/>
            <a:ext cx="5260975" cy="351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uev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3933825"/>
            <a:ext cx="1871662" cy="1249363"/>
          </a:xfrm>
          <a:prstGeom prst="rect">
            <a:avLst/>
          </a:prstGeom>
          <a:noFill/>
        </p:spPr>
      </p:pic>
      <p:pic>
        <p:nvPicPr>
          <p:cNvPr id="18437" name="Picture 5" descr="pollo_asad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860800"/>
            <a:ext cx="1800225" cy="1257300"/>
          </a:xfrm>
          <a:prstGeom prst="rect">
            <a:avLst/>
          </a:prstGeom>
          <a:noFill/>
        </p:spPr>
      </p:pic>
      <p:pic>
        <p:nvPicPr>
          <p:cNvPr id="18438" name="Picture 6" descr="salchichas al vin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313" y="3789363"/>
            <a:ext cx="1716087" cy="1377950"/>
          </a:xfrm>
          <a:prstGeom prst="rect">
            <a:avLst/>
          </a:prstGeom>
          <a:noFill/>
        </p:spPr>
      </p:pic>
      <p:pic>
        <p:nvPicPr>
          <p:cNvPr id="18439" name="Picture 7" descr="ensalada%20verde%5B3%5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3860800"/>
            <a:ext cx="2089150" cy="1266825"/>
          </a:xfrm>
          <a:prstGeom prst="rect">
            <a:avLst/>
          </a:prstGeom>
          <a:noFill/>
        </p:spPr>
      </p:pic>
      <p:pic>
        <p:nvPicPr>
          <p:cNvPr id="18440" name="Picture 8" descr="arroz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04025" y="2060575"/>
            <a:ext cx="1944688" cy="1676400"/>
          </a:xfrm>
          <a:prstGeom prst="rect">
            <a:avLst/>
          </a:prstGeom>
          <a:noFill/>
        </p:spPr>
      </p:pic>
      <p:pic>
        <p:nvPicPr>
          <p:cNvPr id="18441" name="Picture 9" descr="1552954013_24bb99b38c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2276475"/>
            <a:ext cx="2159000" cy="1316038"/>
          </a:xfrm>
          <a:prstGeom prst="rect">
            <a:avLst/>
          </a:prstGeom>
          <a:noFill/>
        </p:spPr>
      </p:pic>
      <p:pic>
        <p:nvPicPr>
          <p:cNvPr id="18442" name="Picture 10" descr="Panache%20de%20Verduras00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84438" y="2276475"/>
            <a:ext cx="1873250" cy="1338263"/>
          </a:xfrm>
          <a:prstGeom prst="rect">
            <a:avLst/>
          </a:prstGeom>
          <a:noFill/>
        </p:spPr>
      </p:pic>
      <p:pic>
        <p:nvPicPr>
          <p:cNvPr id="18443" name="Picture 11" descr="fruta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8313" y="1989138"/>
            <a:ext cx="1655762" cy="1830387"/>
          </a:xfrm>
          <a:prstGeom prst="rect">
            <a:avLst/>
          </a:prstGeom>
          <a:noFill/>
        </p:spPr>
      </p:pic>
      <p:pic>
        <p:nvPicPr>
          <p:cNvPr id="18444" name="Picture 12" descr="costata_carne_saviglian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04025" y="260350"/>
            <a:ext cx="1763713" cy="1649413"/>
          </a:xfrm>
          <a:prstGeom prst="rect">
            <a:avLst/>
          </a:prstGeom>
          <a:noFill/>
        </p:spPr>
      </p:pic>
      <p:pic>
        <p:nvPicPr>
          <p:cNvPr id="18445" name="Picture 13" descr="Pescado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59338" y="333375"/>
            <a:ext cx="1428750" cy="1800225"/>
          </a:xfrm>
          <a:prstGeom prst="rect">
            <a:avLst/>
          </a:prstGeom>
          <a:noFill/>
        </p:spPr>
      </p:pic>
      <p:pic>
        <p:nvPicPr>
          <p:cNvPr id="18446" name="Picture 14" descr="Jamon Serano,  Pata Negra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84438" y="620713"/>
            <a:ext cx="1944687" cy="1458912"/>
          </a:xfrm>
          <a:prstGeom prst="rect">
            <a:avLst/>
          </a:prstGeom>
          <a:noFill/>
        </p:spPr>
      </p:pic>
      <p:pic>
        <p:nvPicPr>
          <p:cNvPr id="18447" name="Picture 15" descr="mache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3850" y="476250"/>
            <a:ext cx="1943100" cy="1522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960938" y="228600"/>
            <a:ext cx="457200" cy="5715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46138" y="2286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789238" y="228600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303338" y="342900"/>
            <a:ext cx="1371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y-GB" sz="2000">
                <a:latin typeface="Comic Sans MS" pitchFamily="66" charset="0"/>
              </a:rPr>
              <a:t>izquierda</a:t>
            </a:r>
            <a:endParaRPr lang="en-US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246438" y="342900"/>
            <a:ext cx="1371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y-GB" sz="2000">
                <a:latin typeface="Comic Sans MS" pitchFamily="66" charset="0"/>
              </a:rPr>
              <a:t>derecha</a:t>
            </a:r>
            <a:endParaRPr lang="en-US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418138" y="342900"/>
            <a:ext cx="1600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y-GB" sz="2000">
                <a:latin typeface="Comic Sans MS" pitchFamily="66" charset="0"/>
              </a:rPr>
              <a:t>dos manos</a:t>
            </a:r>
            <a:endParaRPr lang="en-US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2195513" y="23495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160838" y="12700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4140200" y="2420938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2217738" y="1270000"/>
            <a:ext cx="457200" cy="5715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2195513" y="4508500"/>
            <a:ext cx="457200" cy="5715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2195513" y="3429000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4211638" y="4581525"/>
            <a:ext cx="457200" cy="57150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4140200" y="3500438"/>
            <a:ext cx="457200" cy="5715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1760" name="Picture 16" descr="mache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052513"/>
            <a:ext cx="1152525" cy="903287"/>
          </a:xfrm>
          <a:prstGeom prst="rect">
            <a:avLst/>
          </a:prstGeom>
          <a:noFill/>
        </p:spPr>
      </p:pic>
      <p:pic>
        <p:nvPicPr>
          <p:cNvPr id="31761" name="Picture 17" descr="Jamon Serano,  Pata Negr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2060575"/>
            <a:ext cx="1223962" cy="917575"/>
          </a:xfrm>
          <a:prstGeom prst="rect">
            <a:avLst/>
          </a:prstGeom>
          <a:noFill/>
        </p:spPr>
      </p:pic>
      <p:pic>
        <p:nvPicPr>
          <p:cNvPr id="31762" name="Picture 18" descr="salchichas al vin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3141663"/>
            <a:ext cx="1152525" cy="925512"/>
          </a:xfrm>
          <a:prstGeom prst="rect">
            <a:avLst/>
          </a:prstGeom>
          <a:noFill/>
        </p:spPr>
      </p:pic>
      <p:pic>
        <p:nvPicPr>
          <p:cNvPr id="31763" name="Picture 19" descr="huevo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9338" y="1125538"/>
            <a:ext cx="1368425" cy="912812"/>
          </a:xfrm>
          <a:prstGeom prst="rect">
            <a:avLst/>
          </a:prstGeom>
          <a:noFill/>
        </p:spPr>
      </p:pic>
      <p:pic>
        <p:nvPicPr>
          <p:cNvPr id="31764" name="Picture 20" descr="ensalada%20verde%5B3%5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9338" y="2205038"/>
            <a:ext cx="1511300" cy="915987"/>
          </a:xfrm>
          <a:prstGeom prst="rect">
            <a:avLst/>
          </a:prstGeom>
          <a:noFill/>
        </p:spPr>
      </p:pic>
      <p:pic>
        <p:nvPicPr>
          <p:cNvPr id="31765" name="Picture 21" descr="costata_carne_savigliano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9338" y="3141663"/>
            <a:ext cx="1296987" cy="1212850"/>
          </a:xfrm>
          <a:prstGeom prst="rect">
            <a:avLst/>
          </a:prstGeom>
          <a:noFill/>
        </p:spPr>
      </p:pic>
      <p:pic>
        <p:nvPicPr>
          <p:cNvPr id="31766" name="Picture 22" descr="Panache%20de%20Verduras00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8313" y="4221163"/>
            <a:ext cx="1511300" cy="1079500"/>
          </a:xfrm>
          <a:prstGeom prst="rect">
            <a:avLst/>
          </a:prstGeom>
          <a:noFill/>
        </p:spPr>
      </p:pic>
      <p:pic>
        <p:nvPicPr>
          <p:cNvPr id="31767" name="Picture 23" descr="pollo_asado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32363" y="4451350"/>
            <a:ext cx="1368425" cy="95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8000">
                <a:latin typeface="Comic Sans MS" pitchFamily="66" charset="0"/>
              </a:rPr>
              <a:t>Al escribir</a:t>
            </a:r>
            <a:endParaRPr lang="en-US" sz="8000">
              <a:latin typeface="Comic Sans MS" pitchFamily="66" charset="0"/>
            </a:endParaRPr>
          </a:p>
        </p:txBody>
      </p:sp>
      <p:pic>
        <p:nvPicPr>
          <p:cNvPr id="32771" name="Picture 3" descr="writin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3788" y="2781300"/>
            <a:ext cx="4581525" cy="356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79388" y="0"/>
            <a:ext cx="8964612" cy="702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 u="sng" dirty="0"/>
              <a:t>La comida</a:t>
            </a:r>
          </a:p>
          <a:p>
            <a:pPr algn="ctr">
              <a:spcBef>
                <a:spcPct val="50000"/>
              </a:spcBef>
            </a:pPr>
            <a:r>
              <a:rPr lang="en-GB" sz="2000" b="1" u="sng" dirty="0"/>
              <a:t>(food)</a:t>
            </a:r>
          </a:p>
          <a:p>
            <a:pPr algn="ctr">
              <a:spcBef>
                <a:spcPct val="50000"/>
              </a:spcBef>
            </a:pPr>
            <a:endParaRPr lang="en-GB" sz="1000" b="1" u="sng" dirty="0"/>
          </a:p>
          <a:p>
            <a:pPr>
              <a:spcBef>
                <a:spcPct val="50000"/>
              </a:spcBef>
            </a:pPr>
            <a:r>
              <a:rPr lang="en-GB" sz="2000" dirty="0"/>
              <a:t>Me </a:t>
            </a:r>
            <a:r>
              <a:rPr lang="en-GB" sz="2000" dirty="0" err="1"/>
              <a:t>chifla</a:t>
            </a:r>
            <a:r>
              <a:rPr lang="en-GB" sz="2000" dirty="0"/>
              <a:t>(n)	= I really </a:t>
            </a:r>
            <a:r>
              <a:rPr lang="en-GB" sz="2000" dirty="0" err="1"/>
              <a:t>really</a:t>
            </a:r>
            <a:r>
              <a:rPr lang="en-GB" sz="2000" dirty="0"/>
              <a:t> like	</a:t>
            </a:r>
          </a:p>
          <a:p>
            <a:pPr>
              <a:spcBef>
                <a:spcPct val="50000"/>
              </a:spcBef>
            </a:pPr>
            <a:r>
              <a:rPr lang="en-GB" sz="2000" dirty="0"/>
              <a:t>Me </a:t>
            </a:r>
            <a:r>
              <a:rPr lang="en-GB" sz="2000" dirty="0" err="1"/>
              <a:t>encanta</a:t>
            </a:r>
            <a:r>
              <a:rPr lang="en-GB" sz="2000" dirty="0"/>
              <a:t>(n)	= I </a:t>
            </a:r>
            <a:r>
              <a:rPr lang="en-GB" sz="2000" dirty="0" err="1"/>
              <a:t>realy</a:t>
            </a:r>
            <a:r>
              <a:rPr lang="en-GB" sz="2000" dirty="0"/>
              <a:t> like		 la </a:t>
            </a:r>
            <a:r>
              <a:rPr lang="en-GB" sz="2000" dirty="0" err="1"/>
              <a:t>ensalada</a:t>
            </a:r>
            <a:r>
              <a:rPr lang="en-GB" sz="2000" dirty="0"/>
              <a:t>	= salad </a:t>
            </a:r>
          </a:p>
          <a:p>
            <a:pPr>
              <a:spcBef>
                <a:spcPct val="50000"/>
              </a:spcBef>
            </a:pPr>
            <a:r>
              <a:rPr lang="en-GB" sz="2000" dirty="0"/>
              <a:t>Me </a:t>
            </a:r>
            <a:r>
              <a:rPr lang="en-GB" sz="2000" dirty="0" err="1"/>
              <a:t>gusta</a:t>
            </a:r>
            <a:r>
              <a:rPr lang="en-GB" sz="2000" dirty="0"/>
              <a:t>(n)	= I like			 la </a:t>
            </a:r>
            <a:r>
              <a:rPr lang="en-GB" sz="2000" dirty="0" err="1"/>
              <a:t>fruta</a:t>
            </a:r>
            <a:r>
              <a:rPr lang="en-GB" sz="2000" dirty="0"/>
              <a:t>		= fruit </a:t>
            </a:r>
          </a:p>
          <a:p>
            <a:pPr>
              <a:spcBef>
                <a:spcPct val="50000"/>
              </a:spcBef>
            </a:pPr>
            <a:r>
              <a:rPr lang="en-GB" sz="2000" dirty="0"/>
              <a:t>Me </a:t>
            </a:r>
            <a:r>
              <a:rPr lang="en-GB" sz="2000" dirty="0" err="1"/>
              <a:t>da</a:t>
            </a:r>
            <a:r>
              <a:rPr lang="en-GB" sz="2000" dirty="0"/>
              <a:t>(n) </a:t>
            </a:r>
            <a:r>
              <a:rPr lang="en-GB" sz="2000" dirty="0" err="1"/>
              <a:t>igual</a:t>
            </a:r>
            <a:r>
              <a:rPr lang="en-GB" sz="2000" dirty="0"/>
              <a:t>	= I don’t mind		 la carne		= meat</a:t>
            </a:r>
          </a:p>
          <a:p>
            <a:pPr>
              <a:spcBef>
                <a:spcPct val="50000"/>
              </a:spcBef>
            </a:pPr>
            <a:r>
              <a:rPr lang="en-GB" sz="2000" dirty="0"/>
              <a:t>No me </a:t>
            </a:r>
            <a:r>
              <a:rPr lang="en-GB" sz="2000" dirty="0" err="1"/>
              <a:t>gusta</a:t>
            </a:r>
            <a:r>
              <a:rPr lang="en-GB" sz="2000" dirty="0"/>
              <a:t>(n)	= I don’t like		 los </a:t>
            </a:r>
            <a:r>
              <a:rPr lang="en-GB" sz="2000" dirty="0" err="1"/>
              <a:t>huevos</a:t>
            </a:r>
            <a:r>
              <a:rPr lang="en-GB" sz="2000" dirty="0"/>
              <a:t>	= eggs</a:t>
            </a:r>
          </a:p>
          <a:p>
            <a:pPr>
              <a:spcBef>
                <a:spcPct val="50000"/>
              </a:spcBef>
            </a:pPr>
            <a:r>
              <a:rPr lang="en-GB" sz="2000" dirty="0" err="1"/>
              <a:t>Odio</a:t>
            </a:r>
            <a:r>
              <a:rPr lang="en-GB" sz="2000" dirty="0"/>
              <a:t>		= I hate		 	 </a:t>
            </a:r>
            <a:r>
              <a:rPr lang="en-GB" sz="2000" dirty="0" err="1"/>
              <a:t>las</a:t>
            </a:r>
            <a:r>
              <a:rPr lang="en-GB" sz="2000" dirty="0"/>
              <a:t> </a:t>
            </a:r>
            <a:r>
              <a:rPr lang="en-GB" sz="2000" dirty="0" err="1"/>
              <a:t>salchichas</a:t>
            </a:r>
            <a:r>
              <a:rPr lang="en-GB" sz="2000" dirty="0"/>
              <a:t>	= sausages 	</a:t>
            </a:r>
          </a:p>
          <a:p>
            <a:pPr>
              <a:spcBef>
                <a:spcPct val="50000"/>
              </a:spcBef>
            </a:pPr>
            <a:r>
              <a:rPr lang="en-GB" sz="2000" dirty="0"/>
              <a:t>el </a:t>
            </a:r>
            <a:r>
              <a:rPr lang="en-GB" sz="2000" dirty="0" err="1"/>
              <a:t>queso</a:t>
            </a:r>
            <a:r>
              <a:rPr lang="en-GB" sz="2000" dirty="0"/>
              <a:t>	= cheese		 </a:t>
            </a:r>
            <a:r>
              <a:rPr lang="en-GB" sz="2000" dirty="0" err="1"/>
              <a:t>las</a:t>
            </a:r>
            <a:r>
              <a:rPr lang="en-GB" sz="2000" dirty="0"/>
              <a:t> </a:t>
            </a:r>
            <a:r>
              <a:rPr lang="en-GB" sz="2000" dirty="0" err="1"/>
              <a:t>verduras</a:t>
            </a:r>
            <a:r>
              <a:rPr lang="en-GB" sz="2000" dirty="0"/>
              <a:t>	= vegetables</a:t>
            </a:r>
          </a:p>
          <a:p>
            <a:pPr>
              <a:spcBef>
                <a:spcPct val="50000"/>
              </a:spcBef>
            </a:pPr>
            <a:r>
              <a:rPr lang="en-GB" sz="2000" dirty="0"/>
              <a:t>el </a:t>
            </a:r>
            <a:r>
              <a:rPr lang="en-GB" sz="2000" dirty="0" err="1"/>
              <a:t>arroz</a:t>
            </a:r>
            <a:r>
              <a:rPr lang="en-GB" sz="2000" dirty="0"/>
              <a:t>		= rice			</a:t>
            </a:r>
            <a:r>
              <a:rPr lang="en-GB" sz="2000" b="1" u="sng" dirty="0">
                <a:cs typeface="Arial" pitchFamily="34" charset="0"/>
              </a:rPr>
              <a:t>¿</a:t>
            </a:r>
            <a:r>
              <a:rPr lang="en-GB" sz="2000" b="1" u="sng" dirty="0" err="1">
                <a:cs typeface="Arial" pitchFamily="34" charset="0"/>
              </a:rPr>
              <a:t>Qué</a:t>
            </a:r>
            <a:r>
              <a:rPr lang="en-GB" sz="2000" b="1" u="sng" dirty="0">
                <a:cs typeface="Arial" pitchFamily="34" charset="0"/>
              </a:rPr>
              <a:t> </a:t>
            </a:r>
            <a:r>
              <a:rPr lang="en-GB" sz="2000" b="1" u="sng" dirty="0" err="1">
                <a:cs typeface="Arial" pitchFamily="34" charset="0"/>
              </a:rPr>
              <a:t>te</a:t>
            </a:r>
            <a:r>
              <a:rPr lang="en-GB" sz="2000" b="1" u="sng" dirty="0">
                <a:cs typeface="Arial" pitchFamily="34" charset="0"/>
              </a:rPr>
              <a:t> </a:t>
            </a:r>
            <a:r>
              <a:rPr lang="en-GB" sz="2000" b="1" u="sng" dirty="0" err="1">
                <a:cs typeface="Arial" pitchFamily="34" charset="0"/>
              </a:rPr>
              <a:t>gusta</a:t>
            </a:r>
            <a:r>
              <a:rPr lang="en-GB" sz="2000" b="1" u="sng" dirty="0">
                <a:cs typeface="Arial" pitchFamily="34" charset="0"/>
              </a:rPr>
              <a:t> comer?</a:t>
            </a:r>
          </a:p>
          <a:p>
            <a:pPr>
              <a:spcBef>
                <a:spcPct val="50000"/>
              </a:spcBef>
            </a:pPr>
            <a:r>
              <a:rPr lang="en-GB" sz="2000" dirty="0"/>
              <a:t>el </a:t>
            </a:r>
            <a:r>
              <a:rPr lang="en-GB" sz="2000" dirty="0" err="1"/>
              <a:t>jam</a:t>
            </a:r>
            <a:r>
              <a:rPr lang="en-GB" sz="2000" dirty="0" err="1">
                <a:cs typeface="Arial" pitchFamily="34" charset="0"/>
              </a:rPr>
              <a:t>ón</a:t>
            </a:r>
            <a:r>
              <a:rPr lang="en-GB" sz="2000" dirty="0">
                <a:cs typeface="Arial" pitchFamily="34" charset="0"/>
              </a:rPr>
              <a:t>	= ham			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cs typeface="Arial" pitchFamily="34" charset="0"/>
              </a:rPr>
              <a:t>el </a:t>
            </a:r>
            <a:r>
              <a:rPr lang="en-GB" sz="2000" dirty="0" err="1">
                <a:cs typeface="Arial" pitchFamily="34" charset="0"/>
              </a:rPr>
              <a:t>pescado</a:t>
            </a:r>
            <a:r>
              <a:rPr lang="en-GB" sz="2000" dirty="0">
                <a:cs typeface="Arial" pitchFamily="34" charset="0"/>
              </a:rPr>
              <a:t>	= fish			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cs typeface="Arial" pitchFamily="34" charset="0"/>
              </a:rPr>
              <a:t>el pan		= bread</a:t>
            </a:r>
          </a:p>
          <a:p>
            <a:pPr>
              <a:spcBef>
                <a:spcPct val="50000"/>
              </a:spcBef>
            </a:pPr>
            <a:r>
              <a:rPr lang="en-GB" sz="2000" dirty="0"/>
              <a:t>el </a:t>
            </a:r>
            <a:r>
              <a:rPr lang="en-GB" sz="2000" dirty="0" err="1"/>
              <a:t>pollo</a:t>
            </a:r>
            <a:r>
              <a:rPr lang="en-GB" sz="2000" dirty="0"/>
              <a:t>		= chicken</a:t>
            </a:r>
          </a:p>
          <a:p>
            <a:pPr>
              <a:spcBef>
                <a:spcPct val="50000"/>
              </a:spcBef>
            </a:pPr>
            <a:endParaRPr lang="en-GB" sz="2000" dirty="0">
              <a:cs typeface="Arial" pitchFamily="34" charset="0"/>
            </a:endParaRPr>
          </a:p>
        </p:txBody>
      </p:sp>
      <p:graphicFrame>
        <p:nvGraphicFramePr>
          <p:cNvPr id="36966" name="Group 102"/>
          <p:cNvGraphicFramePr>
            <a:graphicFrameLocks noGrp="1"/>
          </p:cNvGraphicFramePr>
          <p:nvPr/>
        </p:nvGraphicFramePr>
        <p:xfrm>
          <a:off x="3419475" y="4868863"/>
          <a:ext cx="5545138" cy="1728788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668338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Nombre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La carne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El pan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La fruta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etc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>
              <a:buAutoNum type="arabicParenR"/>
            </a:pPr>
            <a:r>
              <a:rPr lang="en-GB" sz="2800" dirty="0" smtClean="0">
                <a:latin typeface="Comic Sans MS" pitchFamily="66" charset="0"/>
              </a:rPr>
              <a:t>to revise describing leisure time</a:t>
            </a:r>
            <a:endParaRPr lang="en-GB" sz="2800" dirty="0">
              <a:latin typeface="Comic Sans MS" pitchFamily="66" charset="0"/>
            </a:endParaRPr>
          </a:p>
          <a:p>
            <a:pPr marL="514350" indent="-514350">
              <a:buAutoNum type="arabicParenR"/>
            </a:pPr>
            <a:r>
              <a:rPr lang="en-GB" sz="2800" dirty="0" smtClean="0">
                <a:latin typeface="Comic Sans MS" pitchFamily="66" charset="0"/>
              </a:rPr>
              <a:t>2) </a:t>
            </a:r>
            <a:r>
              <a:rPr lang="en-GB" sz="2800" dirty="0">
                <a:latin typeface="Comic Sans MS" pitchFamily="66" charset="0"/>
              </a:rPr>
              <a:t>To revise basic opinions</a:t>
            </a:r>
          </a:p>
          <a:p>
            <a:r>
              <a:rPr lang="en-GB" sz="2800" dirty="0">
                <a:latin typeface="Comic Sans MS" pitchFamily="66" charset="0"/>
              </a:rPr>
              <a:t>3</a:t>
            </a:r>
            <a:r>
              <a:rPr lang="en-GB" sz="2800" dirty="0" smtClean="0">
                <a:latin typeface="Comic Sans MS" pitchFamily="66" charset="0"/>
              </a:rPr>
              <a:t>) </a:t>
            </a:r>
            <a:r>
              <a:rPr lang="en-GB" sz="2800" dirty="0">
                <a:latin typeface="Comic Sans MS" pitchFamily="66" charset="0"/>
              </a:rPr>
              <a:t>To learn 12 basic foods</a:t>
            </a:r>
            <a:r>
              <a:rPr lang="en-GB" sz="3500" dirty="0">
                <a:latin typeface="Comic Sans MS" pitchFamily="66" charset="0"/>
              </a:rPr>
              <a:t> </a:t>
            </a:r>
            <a:endParaRPr lang="en-GB" sz="3500" dirty="0" smtClean="0">
              <a:latin typeface="Comic Sans MS" pitchFamily="66" charset="0"/>
            </a:endParaRPr>
          </a:p>
          <a:p>
            <a:r>
              <a:rPr lang="en-GB" sz="2800" dirty="0" smtClean="0">
                <a:latin typeface="Comic Sans MS" pitchFamily="66" charset="0"/>
              </a:rPr>
              <a:t>4) to play brain gym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 smtClean="0">
                <a:latin typeface="Comic Sans MS" pitchFamily="66" charset="0"/>
              </a:rPr>
              <a:t>5) </a:t>
            </a:r>
            <a:r>
              <a:rPr lang="en-GB" sz="2800" dirty="0">
                <a:latin typeface="Comic Sans MS" pitchFamily="66" charset="0"/>
              </a:rPr>
              <a:t>To find out what each other likes </a:t>
            </a:r>
            <a:r>
              <a:rPr lang="en-GB" sz="2800" dirty="0" smtClean="0">
                <a:latin typeface="Comic Sans MS" pitchFamily="66" charset="0"/>
              </a:rPr>
              <a:t>eating</a:t>
            </a:r>
            <a:endParaRPr lang="en-GB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8000">
                <a:latin typeface="Comic Sans MS" pitchFamily="66" charset="0"/>
              </a:rPr>
              <a:t>Al escribir</a:t>
            </a:r>
            <a:endParaRPr lang="en-US" sz="8000">
              <a:latin typeface="Comic Sans MS" pitchFamily="66" charset="0"/>
            </a:endParaRPr>
          </a:p>
        </p:txBody>
      </p:sp>
      <p:pic>
        <p:nvPicPr>
          <p:cNvPr id="35843" name="Picture 3" descr="writin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3788" y="2781300"/>
            <a:ext cx="4581525" cy="356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Group 2"/>
          <p:cNvGraphicFramePr>
            <a:graphicFrameLocks noGrp="1"/>
          </p:cNvGraphicFramePr>
          <p:nvPr/>
        </p:nvGraphicFramePr>
        <p:xfrm>
          <a:off x="539750" y="2349500"/>
          <a:ext cx="8208963" cy="3190240"/>
        </p:xfrm>
        <a:graphic>
          <a:graphicData uri="http://schemas.openxmlformats.org/drawingml/2006/table">
            <a:tbl>
              <a:tblPr/>
              <a:tblGrid>
                <a:gridCol w="1941513"/>
                <a:gridCol w="2090737"/>
                <a:gridCol w="2124075"/>
                <a:gridCol w="2052638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Fecha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Sujeto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Voy a aprender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 </a:t>
                      </a:r>
                      <a:r>
                        <a:rPr kumimoji="0" lang="en-GB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aprendido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La comida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 / 12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31" name="Text Box 19"/>
          <p:cNvSpPr txBox="1">
            <a:spLocks noChangeArrowheads="1"/>
          </p:cNvSpPr>
          <p:nvPr/>
        </p:nvSpPr>
        <p:spPr bwMode="auto">
          <a:xfrm>
            <a:off x="684213" y="549275"/>
            <a:ext cx="7343775" cy="1349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latin typeface="Comic Sans MS" pitchFamily="66" charset="0"/>
                <a:cs typeface="Times New Roman" pitchFamily="18" charset="0"/>
              </a:rPr>
              <a:t>¿Cuántas cosas vas a aprender hoy?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uev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3933825"/>
            <a:ext cx="1871662" cy="1249363"/>
          </a:xfrm>
          <a:prstGeom prst="rect">
            <a:avLst/>
          </a:prstGeom>
          <a:noFill/>
        </p:spPr>
      </p:pic>
      <p:pic>
        <p:nvPicPr>
          <p:cNvPr id="37891" name="Picture 3" descr="pollo_asad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860800"/>
            <a:ext cx="1800225" cy="1257300"/>
          </a:xfrm>
          <a:prstGeom prst="rect">
            <a:avLst/>
          </a:prstGeom>
          <a:noFill/>
        </p:spPr>
      </p:pic>
      <p:pic>
        <p:nvPicPr>
          <p:cNvPr id="37892" name="Picture 4" descr="salchichas al vin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313" y="3789363"/>
            <a:ext cx="1716087" cy="1377950"/>
          </a:xfrm>
          <a:prstGeom prst="rect">
            <a:avLst/>
          </a:prstGeom>
          <a:noFill/>
        </p:spPr>
      </p:pic>
      <p:pic>
        <p:nvPicPr>
          <p:cNvPr id="37893" name="Picture 5" descr="ensalada%20verde%5B3%5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3860800"/>
            <a:ext cx="2089150" cy="1266825"/>
          </a:xfrm>
          <a:prstGeom prst="rect">
            <a:avLst/>
          </a:prstGeom>
          <a:noFill/>
        </p:spPr>
      </p:pic>
      <p:pic>
        <p:nvPicPr>
          <p:cNvPr id="37894" name="Picture 6" descr="arroz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04025" y="2060575"/>
            <a:ext cx="1944688" cy="1676400"/>
          </a:xfrm>
          <a:prstGeom prst="rect">
            <a:avLst/>
          </a:prstGeom>
          <a:noFill/>
        </p:spPr>
      </p:pic>
      <p:pic>
        <p:nvPicPr>
          <p:cNvPr id="37895" name="Picture 7" descr="1552954013_24bb99b38c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2276475"/>
            <a:ext cx="2159000" cy="1316038"/>
          </a:xfrm>
          <a:prstGeom prst="rect">
            <a:avLst/>
          </a:prstGeom>
          <a:noFill/>
        </p:spPr>
      </p:pic>
      <p:pic>
        <p:nvPicPr>
          <p:cNvPr id="37896" name="Picture 8" descr="Panache%20de%20Verduras00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84438" y="2276475"/>
            <a:ext cx="1873250" cy="1338263"/>
          </a:xfrm>
          <a:prstGeom prst="rect">
            <a:avLst/>
          </a:prstGeom>
          <a:noFill/>
        </p:spPr>
      </p:pic>
      <p:pic>
        <p:nvPicPr>
          <p:cNvPr id="37897" name="Picture 9" descr="fruta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8313" y="1989138"/>
            <a:ext cx="1655762" cy="1830387"/>
          </a:xfrm>
          <a:prstGeom prst="rect">
            <a:avLst/>
          </a:prstGeom>
          <a:noFill/>
        </p:spPr>
      </p:pic>
      <p:pic>
        <p:nvPicPr>
          <p:cNvPr id="37898" name="Picture 10" descr="costata_carne_saviglian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04025" y="260350"/>
            <a:ext cx="1763713" cy="1649413"/>
          </a:xfrm>
          <a:prstGeom prst="rect">
            <a:avLst/>
          </a:prstGeom>
          <a:noFill/>
        </p:spPr>
      </p:pic>
      <p:pic>
        <p:nvPicPr>
          <p:cNvPr id="37899" name="Picture 11" descr="Pescado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59338" y="333375"/>
            <a:ext cx="1428750" cy="1800225"/>
          </a:xfrm>
          <a:prstGeom prst="rect">
            <a:avLst/>
          </a:prstGeom>
          <a:noFill/>
        </p:spPr>
      </p:pic>
      <p:pic>
        <p:nvPicPr>
          <p:cNvPr id="37900" name="Picture 12" descr="Jamon Serano,  Pata Negra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84438" y="620713"/>
            <a:ext cx="1944687" cy="1458912"/>
          </a:xfrm>
          <a:prstGeom prst="rect">
            <a:avLst/>
          </a:prstGeom>
          <a:noFill/>
        </p:spPr>
      </p:pic>
      <p:pic>
        <p:nvPicPr>
          <p:cNvPr id="37901" name="Picture 13" descr="mache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3850" y="476250"/>
            <a:ext cx="1943100" cy="1522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Group 2"/>
          <p:cNvGraphicFramePr>
            <a:graphicFrameLocks noGrp="1"/>
          </p:cNvGraphicFramePr>
          <p:nvPr/>
        </p:nvGraphicFramePr>
        <p:xfrm>
          <a:off x="539750" y="2349500"/>
          <a:ext cx="8208963" cy="3190240"/>
        </p:xfrm>
        <a:graphic>
          <a:graphicData uri="http://schemas.openxmlformats.org/drawingml/2006/table">
            <a:tbl>
              <a:tblPr/>
              <a:tblGrid>
                <a:gridCol w="1941513"/>
                <a:gridCol w="2090737"/>
                <a:gridCol w="2124075"/>
                <a:gridCol w="2052638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Fecha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Sujeto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Voy a aprender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 </a:t>
                      </a:r>
                      <a:r>
                        <a:rPr kumimoji="0" lang="en-GB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aprendido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La comida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 / 12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684213" y="549275"/>
            <a:ext cx="7343775" cy="1349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latin typeface="Comic Sans MS" pitchFamily="66" charset="0"/>
                <a:cs typeface="Times New Roman" pitchFamily="18" charset="0"/>
              </a:rPr>
              <a:t>¿Cuántas cosas vas a aprender hoy?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908175" y="4868863"/>
            <a:ext cx="59039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el queso</a:t>
            </a:r>
            <a:endParaRPr lang="en-US" sz="9000"/>
          </a:p>
        </p:txBody>
      </p:sp>
      <p:pic>
        <p:nvPicPr>
          <p:cNvPr id="2054" name="Picture 6" descr="mache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333375"/>
            <a:ext cx="5781675" cy="4529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908175" y="4868863"/>
            <a:ext cx="59039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el jam</a:t>
            </a:r>
            <a:r>
              <a:rPr lang="en-GB" sz="9000">
                <a:cs typeface="Arial" pitchFamily="34" charset="0"/>
              </a:rPr>
              <a:t>ón</a:t>
            </a:r>
          </a:p>
        </p:txBody>
      </p:sp>
      <p:pic>
        <p:nvPicPr>
          <p:cNvPr id="3076" name="Picture 4" descr="Jamon Serano,  Pata Negr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76250"/>
            <a:ext cx="4746625" cy="3560763"/>
          </a:xfrm>
          <a:prstGeom prst="rect">
            <a:avLst/>
          </a:prstGeom>
          <a:noFill/>
        </p:spPr>
      </p:pic>
      <p:pic>
        <p:nvPicPr>
          <p:cNvPr id="3078" name="Picture 6" descr="52898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1341438"/>
            <a:ext cx="3590925" cy="3590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908175" y="4868863"/>
            <a:ext cx="59039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el pescado</a:t>
            </a:r>
            <a:endParaRPr lang="en-US" sz="9000"/>
          </a:p>
        </p:txBody>
      </p:sp>
      <p:pic>
        <p:nvPicPr>
          <p:cNvPr id="4100" name="Picture 4" descr="Pescado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549275"/>
            <a:ext cx="3200400" cy="403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908175" y="4868863"/>
            <a:ext cx="59039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la carne</a:t>
            </a:r>
            <a:endParaRPr lang="en-US" sz="9000"/>
          </a:p>
        </p:txBody>
      </p:sp>
      <p:pic>
        <p:nvPicPr>
          <p:cNvPr id="5124" name="Picture 4" descr="costata_carne_saviglia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750" y="1408113"/>
            <a:ext cx="3779838" cy="3535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908175" y="4868863"/>
            <a:ext cx="590391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la fruta</a:t>
            </a:r>
            <a:endParaRPr lang="en-US" sz="9000"/>
          </a:p>
        </p:txBody>
      </p:sp>
      <p:pic>
        <p:nvPicPr>
          <p:cNvPr id="6148" name="Picture 4" descr="fru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9938" y="620713"/>
            <a:ext cx="3363912" cy="4494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042988" y="4868863"/>
            <a:ext cx="748982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0"/>
              <a:t>las verduras</a:t>
            </a:r>
            <a:endParaRPr lang="en-US" sz="9000"/>
          </a:p>
        </p:txBody>
      </p:sp>
      <p:pic>
        <p:nvPicPr>
          <p:cNvPr id="7172" name="Picture 4" descr="Panache%20de%20Verduras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1268413"/>
            <a:ext cx="4762500" cy="3402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2017</TotalTime>
  <Words>208</Words>
  <Application>Microsoft Office PowerPoint</Application>
  <PresentationFormat>On-screen Show (4:3)</PresentationFormat>
  <Paragraphs>85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Owner1</dc:creator>
  <cp:lastModifiedBy>Chris</cp:lastModifiedBy>
  <cp:revision>12</cp:revision>
  <dcterms:created xsi:type="dcterms:W3CDTF">2008-10-21T16:57:49Z</dcterms:created>
  <dcterms:modified xsi:type="dcterms:W3CDTF">2009-02-26T10:14:18Z</dcterms:modified>
</cp:coreProperties>
</file>